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  <p:sldMasterId id="2147483663" r:id="rId2"/>
    <p:sldMasterId id="2147483675" r:id="rId3"/>
  </p:sldMasterIdLst>
  <p:notesMasterIdLst>
    <p:notesMasterId r:id="rId17"/>
  </p:notesMasterIdLst>
  <p:handoutMasterIdLst>
    <p:handoutMasterId r:id="rId18"/>
  </p:handoutMasterIdLst>
  <p:sldIdLst>
    <p:sldId id="325" r:id="rId4"/>
    <p:sldId id="326" r:id="rId5"/>
    <p:sldId id="270" r:id="rId6"/>
    <p:sldId id="269" r:id="rId7"/>
    <p:sldId id="271" r:id="rId8"/>
    <p:sldId id="280" r:id="rId9"/>
    <p:sldId id="283" r:id="rId10"/>
    <p:sldId id="284" r:id="rId11"/>
    <p:sldId id="285" r:id="rId12"/>
    <p:sldId id="286" r:id="rId13"/>
    <p:sldId id="288" r:id="rId14"/>
    <p:sldId id="289" r:id="rId15"/>
    <p:sldId id="290" r:id="rId16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11" autoAdjust="0"/>
    <p:restoredTop sz="94718" autoAdjust="0"/>
  </p:normalViewPr>
  <p:slideViewPr>
    <p:cSldViewPr>
      <p:cViewPr varScale="1">
        <p:scale>
          <a:sx n="103" d="100"/>
          <a:sy n="103" d="100"/>
        </p:scale>
        <p:origin x="-1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D44A3D0-6F49-487D-9920-F0C76F8E11BB}" type="datetime3">
              <a:rPr lang="en-AU" altLang="en-US"/>
              <a:pPr>
                <a:defRPr/>
              </a:pPr>
              <a:t>25 May, 2020</a:t>
            </a:fld>
            <a:endParaRPr lang="en-AU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1DF6FB3-9F2C-4D78-8B5E-9C4FD777B79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09755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49A852B-1281-4418-A13B-8F91D3C7C88A}" type="datetime3">
              <a:rPr lang="en-AU" altLang="en-US"/>
              <a:pPr>
                <a:defRPr/>
              </a:pPr>
              <a:t>25 May, 2020</a:t>
            </a:fld>
            <a:endParaRPr lang="en-AU" alt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 smtClean="0"/>
              <a:t>Click to edit Master text styles</a:t>
            </a:r>
          </a:p>
          <a:p>
            <a:pPr lvl="1"/>
            <a:r>
              <a:rPr lang="en-AU" altLang="en-US" noProof="0" smtClean="0"/>
              <a:t>Second level</a:t>
            </a:r>
          </a:p>
          <a:p>
            <a:pPr lvl="2"/>
            <a:r>
              <a:rPr lang="en-AU" altLang="en-US" noProof="0" smtClean="0"/>
              <a:t>Third level</a:t>
            </a:r>
          </a:p>
          <a:p>
            <a:pPr lvl="3"/>
            <a:r>
              <a:rPr lang="en-AU" altLang="en-US" noProof="0" smtClean="0"/>
              <a:t>Fourth level</a:t>
            </a:r>
          </a:p>
          <a:p>
            <a:pPr lvl="4"/>
            <a:r>
              <a:rPr lang="en-AU" alt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5A77B6D-F381-4CC3-B92D-30D725D34B8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6403247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14D820-04A5-4170-BA99-9E8ACFB80CB2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23D70B-0FB4-430A-8C9F-F96FFC333805}" type="slidenum">
              <a:rPr lang="en-AU" altLang="en-US">
                <a:latin typeface="Times New Roman" pitchFamily="18" charset="0"/>
              </a:rPr>
              <a:pPr/>
              <a:t>3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F5D3282-1691-48AC-9931-2BEE0FEA6348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6B69B0-3BBF-4D0F-A090-07B500F8AB12}" type="slidenum">
              <a:rPr lang="en-AU" altLang="en-US">
                <a:latin typeface="Times New Roman" pitchFamily="18" charset="0"/>
              </a:rPr>
              <a:pPr/>
              <a:t>12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1753704-B795-44C8-A0C7-8E4DF6BF6B7A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12E476-737E-4F45-A01F-1E1A84586DD5}" type="slidenum">
              <a:rPr lang="en-AU" altLang="en-US">
                <a:latin typeface="Times New Roman" pitchFamily="18" charset="0"/>
              </a:rPr>
              <a:pPr/>
              <a:t>13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20C4CFB-A08C-4795-9CEE-41333154FABC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201EAA7-4CF0-4C44-8DB0-5F4E2102DF93}" type="slidenum">
              <a:rPr lang="en-AU" altLang="en-US">
                <a:latin typeface="Times New Roman" pitchFamily="18" charset="0"/>
              </a:rPr>
              <a:pPr/>
              <a:t>4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42ABFA5-DB14-4EBF-AA94-759D51E57A02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8A29EE4-2ADC-4975-BA43-C8D4C8AAFBDA}" type="slidenum">
              <a:rPr lang="en-AU" altLang="en-US">
                <a:latin typeface="Times New Roman" pitchFamily="18" charset="0"/>
              </a:rPr>
              <a:pPr/>
              <a:t>5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F06CD06-677D-4893-A6AD-5DD218955FE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7B476DE-54D3-4C51-864C-8A5AC578DE9F}" type="slidenum">
              <a:rPr lang="en-AU" altLang="en-US">
                <a:latin typeface="Times New Roman" pitchFamily="18" charset="0"/>
              </a:rPr>
              <a:pPr/>
              <a:t>6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C2A8447-A331-46C5-AAE4-2023E1813949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14E9025-5085-41ED-9976-2BBB554471E1}" type="slidenum">
              <a:rPr lang="en-AU" altLang="en-US">
                <a:latin typeface="Times New Roman" pitchFamily="18" charset="0"/>
              </a:rPr>
              <a:pPr/>
              <a:t>7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B29682B-FA02-4FA9-9C0E-BF06DFCD90E9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03E992A-F061-4152-86BB-657FE40F25DF}" type="slidenum">
              <a:rPr lang="en-AU" altLang="en-US">
                <a:latin typeface="Times New Roman" pitchFamily="18" charset="0"/>
              </a:rPr>
              <a:pPr/>
              <a:t>8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26A4551-3782-44CD-8D31-456D5AC5829D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887AD7-E450-455C-8CBB-E7416BABD149}" type="slidenum">
              <a:rPr lang="en-AU" altLang="en-US">
                <a:latin typeface="Times New Roman" pitchFamily="18" charset="0"/>
              </a:rPr>
              <a:pPr/>
              <a:t>9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68D37F2-2330-4C9D-808F-CDAFE2FD11C7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CFB470-D80A-4F3A-93B7-B771B71FA9D5}" type="slidenum">
              <a:rPr lang="en-AU" altLang="en-US">
                <a:latin typeface="Times New Roman" pitchFamily="18" charset="0"/>
              </a:rPr>
              <a:pPr/>
              <a:t>10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9E506B7-6E2F-4A53-BC87-DABABD9A10B8}" type="datetime3">
              <a:rPr lang="en-AU" altLang="en-US">
                <a:latin typeface="Times New Roman" pitchFamily="18" charset="0"/>
              </a:rPr>
              <a:pPr/>
              <a:t>25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4DECC67-BCA4-41C4-99A1-E30B632F3AE4}" type="slidenum">
              <a:rPr lang="en-AU" altLang="en-US">
                <a:latin typeface="Times New Roman" pitchFamily="18" charset="0"/>
              </a:rPr>
              <a:pPr/>
              <a:t>11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81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B77BADD-07F9-4249-BF20-F40A15840BF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688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5D5CBD9-4312-4021-A8F1-365EA34418B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1330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A694F40-87D7-498B-9562-0644BDB78A4B}" type="datetime1">
              <a:rPr lang="en-US"/>
              <a:pPr>
                <a:defRPr/>
              </a:pPr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FA492E-DEF4-43C9-9846-04D6CAFCE8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96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DF70E39-8D4A-400E-9FAB-5546AA3F80EC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6717EE8-21A6-4E16-8741-E8E8BF961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95D440A-4754-4977-ACE1-E2153C533E58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FF55F87-2289-4AC1-8902-79803F644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0885087-4CCC-4326-A9D3-770FC70A31F3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D0C0FA3-3707-4792-8328-B4E2D9919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7236D89-391C-4A6C-BD9F-5570AA6BD15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68B361-68BA-4473-9BCF-5D8B44D4F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0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5940823-1AB1-41F7-A2F6-632F1EA6CA69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38CD53C-517A-46DE-9156-2E295E7B1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76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BBF54B7-94CD-4F0E-BA90-0F19EE1368E6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B5AF11D-C62D-4F10-B24C-CF5469E8E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0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67C154D-7693-4573-AE08-ABCE14EFE92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BC3866C-7E81-4424-9BA6-A6C5F8F5C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3F5BF10E-D5E2-4010-9CE3-DA95D480A8F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6035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BB8B9880-8398-400D-A5AC-7ADD42D2E702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5E6FC65-72CD-4746-8DF4-8CF9BF7B9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32A9905-F90A-4341-B5C7-0C6FCCC5CF54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9EC39F9-490C-486C-BFF1-62F7500D6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7838A00-F493-43B6-BAC3-B3DF8E58E1BE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1CAA085-8C38-43A3-A188-9B9054CAF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9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97625"/>
            <a:ext cx="289560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1600" smtClean="0">
                <a:latin typeface="Arial" charset="0"/>
              </a:defRPr>
            </a:lvl1pPr>
          </a:lstStyle>
          <a:p>
            <a:pPr>
              <a:defRPr/>
            </a:pPr>
            <a:fld id="{FFBBB84A-B278-4657-AE38-78D1F6F6F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7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2540BA7-21E8-436A-8DCF-CE7AD61575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49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EB9C838-6F53-4D67-8835-6CF29A335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64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3533A3D-27D3-4C44-AB31-C230B9C50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0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9DC9EEF-C08F-4DC5-9E7F-B46FB279F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1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BB6845E-8D0A-4812-92D3-0CFE6F76C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92745EA-0BE0-47DA-88B2-37FAB467E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B893D8E6-75EA-4D63-83EA-F0CD1299D05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69702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D569BDC-DE8B-4BE9-A750-B14D2BF93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6A4A928-9119-4164-BCAA-762D6BF1B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4F66099-D552-414D-BA0D-D86FAF505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6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0468F2E-5AA5-4D46-A3B3-FEE2E0613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ABA44A-E0C1-49B3-BEC5-C62C9C0F7DE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501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DF7E2FD-817B-4790-BDE0-42EC2FE71D4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080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ECBA37D-9554-4950-962F-15BEC9EED59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0875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22AF3410-E696-4BF6-BFE9-55AA837386D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7967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641554A1-7012-47E8-8306-9D39019EDF60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6736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78A12F11-E1E6-4806-9836-410E3AA3280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2082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20427C-4474-4E26-A3A1-9479C1269A6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5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A004AE03-F148-4DF7-A2CA-DE312BC3BCA9}" type="datetime1">
              <a:rPr lang="en-US"/>
              <a:pPr>
                <a:defRPr/>
              </a:pPr>
              <a:t>5/25/2020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C1E8EE0A-80AD-4A23-BC82-2951ADAA3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813" y="64039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smtClean="0">
                <a:solidFill>
                  <a:srgbClr val="1F497D">
                    <a:lumMod val="50000"/>
                  </a:srgbClr>
                </a:solidFill>
                <a:latin typeface="Calibri"/>
              </a:defRPr>
            </a:lvl1pPr>
          </a:lstStyle>
          <a:p>
            <a:pPr>
              <a:defRPr/>
            </a:pPr>
            <a:fld id="{B8DD5596-59AF-4D21-9A1F-4E100763E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7" Type="http://schemas.openxmlformats.org/officeDocument/2006/relationships/image" Target="../media/image9.png"/><Relationship Id="rId2" Type="http://schemas.microsoft.com/office/2007/relationships/media" Target="../media/media10.wma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2.wma"/><Relationship Id="rId7" Type="http://schemas.openxmlformats.org/officeDocument/2006/relationships/image" Target="../media/image18.png"/><Relationship Id="rId2" Type="http://schemas.microsoft.com/office/2007/relationships/media" Target="../media/media12.wma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wma"/><Relationship Id="rId7" Type="http://schemas.openxmlformats.org/officeDocument/2006/relationships/image" Target="../media/image20.png"/><Relationship Id="rId2" Type="http://schemas.microsoft.com/office/2007/relationships/media" Target="../media/media13.wma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7" Type="http://schemas.openxmlformats.org/officeDocument/2006/relationships/image" Target="../media/image9.png"/><Relationship Id="rId2" Type="http://schemas.microsoft.com/office/2007/relationships/media" Target="../media/media2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9.png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9.png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8.wma"/><Relationship Id="rId7" Type="http://schemas.openxmlformats.org/officeDocument/2006/relationships/image" Target="../media/image12.png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9.wma"/><Relationship Id="rId7" Type="http://schemas.openxmlformats.org/officeDocument/2006/relationships/image" Target="../media/image15.png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9300"/>
            <a:ext cx="8229600" cy="1254125"/>
          </a:xfrm>
        </p:spPr>
        <p:txBody>
          <a:bodyPr lIns="0" tIns="0">
            <a:normAutofit fontScale="90000"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1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611188"/>
            <a:ext cx="133350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7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F4FD27F-D5A7-47B6-909C-28CA87BA442A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3891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Faster Multiplier</a:t>
            </a:r>
            <a:endParaRPr lang="en-AU" altLang="en-US" smtClean="0"/>
          </a:p>
        </p:txBody>
      </p:sp>
      <p:sp>
        <p:nvSpPr>
          <p:cNvPr id="3891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Uses multiple adders</a:t>
            </a:r>
          </a:p>
          <a:p>
            <a:pPr lvl="1" eaLnBrk="1" hangingPunct="1"/>
            <a:r>
              <a:rPr lang="en-US" altLang="en-US" smtClean="0"/>
              <a:t>Cost/performance tradeoff</a:t>
            </a:r>
          </a:p>
        </p:txBody>
      </p:sp>
      <p:pic>
        <p:nvPicPr>
          <p:cNvPr id="38917" name="Picture 5" descr="f03-08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20938"/>
            <a:ext cx="6845300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684213" y="5157788"/>
            <a:ext cx="8270875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Can be pipelined</a:t>
            </a:r>
          </a:p>
          <a:p>
            <a:pPr lvl="1" eaLnBrk="1" hangingPunct="1"/>
            <a:r>
              <a:rPr lang="en-US" altLang="en-US"/>
              <a:t>Several multiplication performed in parallel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69"/>
    </mc:Choice>
    <mc:Fallback xmlns="">
      <p:transition spd="slow" advTm="35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13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1396A6D9-8FBF-49BD-BAAD-1E66251EEBB7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Division</a:t>
            </a:r>
            <a:endParaRPr lang="en-AU" altLang="en-US" smtClean="0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4438" y="1125538"/>
            <a:ext cx="520065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Check for 0 divisor</a:t>
            </a:r>
            <a:endParaRPr lang="en-AU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Long division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If divisor ≤ dividend 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smtClean="0"/>
              <a:t>1 bit in quotient, subtract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Otherwise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smtClean="0"/>
              <a:t>0 bit in quotient, bring down next dividend bit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Restoring division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Do the subtract, and if remainder goes &lt; 0, add divisor 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Signed division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Divide using absolute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Adjust sign of quotient and remainder as required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1592263" y="2565400"/>
            <a:ext cx="20129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>
                <a:latin typeface="Lucida Console" pitchFamily="49" charset="0"/>
              </a:rPr>
              <a:t>        1001</a:t>
            </a:r>
          </a:p>
          <a:p>
            <a:r>
              <a:rPr lang="en-US" altLang="en-US" sz="2000">
                <a:latin typeface="Lucida Console" pitchFamily="49" charset="0"/>
              </a:rPr>
              <a:t>1000 1001010</a:t>
            </a:r>
          </a:p>
          <a:p>
            <a:r>
              <a:rPr lang="en-US" altLang="en-US" sz="2000">
                <a:latin typeface="Lucida Console" pitchFamily="49" charset="0"/>
              </a:rPr>
              <a:t>    -1000</a:t>
            </a:r>
          </a:p>
          <a:p>
            <a:r>
              <a:rPr lang="en-US" altLang="en-US" sz="2000">
                <a:latin typeface="Lucida Console" pitchFamily="49" charset="0"/>
              </a:rPr>
              <a:t>        10</a:t>
            </a:r>
          </a:p>
          <a:p>
            <a:r>
              <a:rPr lang="en-US" altLang="en-US" sz="2000">
                <a:latin typeface="Lucida Console" pitchFamily="49" charset="0"/>
              </a:rPr>
              <a:t>        101 </a:t>
            </a:r>
          </a:p>
          <a:p>
            <a:r>
              <a:rPr lang="en-US" altLang="en-US" sz="2000">
                <a:latin typeface="Lucida Console" pitchFamily="49" charset="0"/>
              </a:rPr>
              <a:t>        1010</a:t>
            </a:r>
          </a:p>
          <a:p>
            <a:r>
              <a:rPr lang="en-US" altLang="en-US" sz="2000">
                <a:latin typeface="Lucida Console" pitchFamily="49" charset="0"/>
              </a:rPr>
              <a:t>       -1000</a:t>
            </a:r>
          </a:p>
          <a:p>
            <a:r>
              <a:rPr lang="en-US" altLang="en-US" sz="2000">
                <a:latin typeface="Lucida Console" pitchFamily="49" charset="0"/>
              </a:rPr>
              <a:t>          10</a:t>
            </a:r>
            <a:endParaRPr lang="en-AU" altLang="en-US" sz="2000">
              <a:latin typeface="Lucida Console" pitchFamily="49" charset="0"/>
            </a:endParaRPr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 flipH="1">
            <a:off x="2339975" y="2924175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 flipH="1">
            <a:off x="2411413" y="35004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827088" y="5376863"/>
            <a:ext cx="2686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i="1"/>
              <a:t>n</a:t>
            </a:r>
            <a:r>
              <a:rPr lang="en-US" altLang="en-US"/>
              <a:t>-bit operands yield </a:t>
            </a:r>
            <a:r>
              <a:rPr lang="en-US" altLang="en-US" i="1"/>
              <a:t>n</a:t>
            </a:r>
            <a:r>
              <a:rPr lang="en-US" altLang="en-US"/>
              <a:t>-bit</a:t>
            </a:r>
            <a:br>
              <a:rPr lang="en-US" altLang="en-US"/>
            </a:br>
            <a:r>
              <a:rPr lang="en-US" altLang="en-US"/>
              <a:t>quotient and remainder</a:t>
            </a:r>
            <a:endParaRPr lang="en-AU" altLang="en-US"/>
          </a:p>
        </p:txBody>
      </p:sp>
      <p:sp>
        <p:nvSpPr>
          <p:cNvPr id="40969" name="AutoShape 8"/>
          <p:cNvSpPr>
            <a:spLocks/>
          </p:cNvSpPr>
          <p:nvPr/>
        </p:nvSpPr>
        <p:spPr bwMode="auto">
          <a:xfrm>
            <a:off x="684213" y="18446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237019"/>
              <a:gd name="adj4" fmla="val 154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quotient</a:t>
            </a:r>
            <a:endParaRPr lang="en-AU" altLang="en-US" sz="1600"/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684213" y="22764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78366"/>
              <a:gd name="adj4" fmla="val 130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dividend</a:t>
            </a:r>
            <a:endParaRPr lang="en-AU" altLang="en-US" sz="1600"/>
          </a:p>
        </p:txBody>
      </p:sp>
      <p:sp>
        <p:nvSpPr>
          <p:cNvPr id="40971" name="AutoShape 10"/>
          <p:cNvSpPr>
            <a:spLocks/>
          </p:cNvSpPr>
          <p:nvPr/>
        </p:nvSpPr>
        <p:spPr bwMode="auto">
          <a:xfrm>
            <a:off x="1042988" y="4797425"/>
            <a:ext cx="1150937" cy="330200"/>
          </a:xfrm>
          <a:prstGeom prst="borderCallout1">
            <a:avLst>
              <a:gd name="adj1" fmla="val 34616"/>
              <a:gd name="adj2" fmla="val 106620"/>
              <a:gd name="adj3" fmla="val 33171"/>
              <a:gd name="adj4" fmla="val 1806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remainder</a:t>
            </a:r>
            <a:endParaRPr lang="en-AU" altLang="en-US" sz="1600"/>
          </a:p>
        </p:txBody>
      </p:sp>
      <p:sp>
        <p:nvSpPr>
          <p:cNvPr id="40972" name="Line 11"/>
          <p:cNvSpPr>
            <a:spLocks noChangeShapeType="1"/>
          </p:cNvSpPr>
          <p:nvPr/>
        </p:nvSpPr>
        <p:spPr bwMode="auto">
          <a:xfrm flipH="1">
            <a:off x="2843213" y="472440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Arc 12"/>
          <p:cNvSpPr>
            <a:spLocks/>
          </p:cNvSpPr>
          <p:nvPr/>
        </p:nvSpPr>
        <p:spPr bwMode="auto">
          <a:xfrm>
            <a:off x="2339975" y="2924175"/>
            <a:ext cx="73025" cy="144463"/>
          </a:xfrm>
          <a:custGeom>
            <a:avLst/>
            <a:gdLst>
              <a:gd name="T0" fmla="*/ 0 w 21600"/>
              <a:gd name="T1" fmla="*/ 0 h 21600"/>
              <a:gd name="T2" fmla="*/ 73025 w 21600"/>
              <a:gd name="T3" fmla="*/ 144463 h 21600"/>
              <a:gd name="T4" fmla="*/ 0 w 21600"/>
              <a:gd name="T5" fmla="*/ 1444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Arc 13"/>
          <p:cNvSpPr>
            <a:spLocks/>
          </p:cNvSpPr>
          <p:nvPr/>
        </p:nvSpPr>
        <p:spPr bwMode="auto">
          <a:xfrm flipV="1">
            <a:off x="2339975" y="3068638"/>
            <a:ext cx="73025" cy="144462"/>
          </a:xfrm>
          <a:custGeom>
            <a:avLst/>
            <a:gdLst>
              <a:gd name="T0" fmla="*/ 0 w 21600"/>
              <a:gd name="T1" fmla="*/ 0 h 21600"/>
              <a:gd name="T2" fmla="*/ 73025 w 21600"/>
              <a:gd name="T3" fmla="*/ 144462 h 21600"/>
              <a:gd name="T4" fmla="*/ 0 w 21600"/>
              <a:gd name="T5" fmla="*/ 1444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AutoShape 14"/>
          <p:cNvSpPr>
            <a:spLocks/>
          </p:cNvSpPr>
          <p:nvPr/>
        </p:nvSpPr>
        <p:spPr bwMode="auto">
          <a:xfrm>
            <a:off x="250825" y="3357563"/>
            <a:ext cx="1079500" cy="330200"/>
          </a:xfrm>
          <a:prstGeom prst="borderCallout1">
            <a:avLst>
              <a:gd name="adj1" fmla="val 34616"/>
              <a:gd name="adj2" fmla="val 107060"/>
              <a:gd name="adj3" fmla="val -48556"/>
              <a:gd name="adj4" fmla="val 13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divisor</a:t>
            </a:r>
            <a:endParaRPr lang="en-AU" altLang="en-US" sz="160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 rot="5400000">
            <a:off x="8214519" y="562769"/>
            <a:ext cx="1492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§3.4 Division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11413" y="2924175"/>
            <a:ext cx="1152525" cy="28892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92263" y="2924175"/>
            <a:ext cx="784225" cy="28892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932"/>
    </mc:Choice>
    <mc:Fallback xmlns="">
      <p:transition spd="slow" advTm="42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5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5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5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5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5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D1E6E274-0CAB-4C26-A2A8-FF09D228C7AB}" type="slidenum">
              <a:rPr lang="en-AU" altLang="en-US"/>
              <a:pPr/>
              <a:t>12</a:t>
            </a:fld>
            <a:endParaRPr lang="en-AU" altLang="en-US"/>
          </a:p>
        </p:txBody>
      </p:sp>
      <p:pic>
        <p:nvPicPr>
          <p:cNvPr id="277513" name="Picture 9" descr="f03-10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4016375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Division Hardware</a:t>
            </a:r>
            <a:endParaRPr lang="en-AU" altLang="en-US" smtClean="0"/>
          </a:p>
        </p:txBody>
      </p:sp>
      <p:sp>
        <p:nvSpPr>
          <p:cNvPr id="41989" name="AutoShape 5"/>
          <p:cNvSpPr>
            <a:spLocks/>
          </p:cNvSpPr>
          <p:nvPr/>
        </p:nvSpPr>
        <p:spPr bwMode="auto">
          <a:xfrm>
            <a:off x="6588125" y="5516563"/>
            <a:ext cx="1728788" cy="330200"/>
          </a:xfrm>
          <a:prstGeom prst="borderCallout1">
            <a:avLst>
              <a:gd name="adj1" fmla="val 34616"/>
              <a:gd name="adj2" fmla="val -4407"/>
              <a:gd name="adj3" fmla="val -157213"/>
              <a:gd name="adj4" fmla="val -3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Initially dividend</a:t>
            </a:r>
            <a:endParaRPr lang="en-AU" altLang="en-US" sz="1600"/>
          </a:p>
        </p:txBody>
      </p:sp>
      <p:sp>
        <p:nvSpPr>
          <p:cNvPr id="41990" name="AutoShape 6"/>
          <p:cNvSpPr>
            <a:spLocks/>
          </p:cNvSpPr>
          <p:nvPr/>
        </p:nvSpPr>
        <p:spPr bwMode="auto">
          <a:xfrm>
            <a:off x="7092950" y="1484313"/>
            <a:ext cx="1584325" cy="576262"/>
          </a:xfrm>
          <a:prstGeom prst="borderCallout1">
            <a:avLst>
              <a:gd name="adj1" fmla="val 19833"/>
              <a:gd name="adj2" fmla="val -4810"/>
              <a:gd name="adj3" fmla="val 155648"/>
              <a:gd name="adj4" fmla="val -344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Initially divisor in left half</a:t>
            </a:r>
            <a:endParaRPr lang="en-AU" altLang="en-US" sz="1600"/>
          </a:p>
        </p:txBody>
      </p:sp>
      <p:pic>
        <p:nvPicPr>
          <p:cNvPr id="41991" name="Picture 7" descr="f03-0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349500"/>
            <a:ext cx="44259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93788" y="1635125"/>
            <a:ext cx="2060575" cy="67627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97025" y="2508250"/>
            <a:ext cx="1030288" cy="67627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13" y="3213100"/>
            <a:ext cx="2049462" cy="55562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12963" y="3290888"/>
            <a:ext cx="2047875" cy="1074737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63638" y="4652963"/>
            <a:ext cx="2047875" cy="49847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2807731">
            <a:off x="1781175" y="5275263"/>
            <a:ext cx="638175" cy="692150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887"/>
    </mc:Choice>
    <mc:Fallback xmlns="">
      <p:transition spd="slow" advTm="40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14CBF852-9F21-45EC-8F07-2B45D2110683}" type="slidenum">
              <a:rPr lang="en-AU" altLang="en-US"/>
              <a:pPr/>
              <a:t>13</a:t>
            </a:fld>
            <a:endParaRPr lang="en-AU" altLang="en-US"/>
          </a:p>
        </p:txBody>
      </p:sp>
      <p:pic>
        <p:nvPicPr>
          <p:cNvPr id="43011" name="Picture 6" descr="f03-12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484313"/>
            <a:ext cx="53403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Optimized Divider</a:t>
            </a:r>
            <a:endParaRPr lang="en-AU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583113"/>
            <a:ext cx="8270875" cy="165417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One cycle per partial-remainder subtraction</a:t>
            </a:r>
          </a:p>
          <a:p>
            <a:pPr eaLnBrk="1" hangingPunct="1"/>
            <a:r>
              <a:rPr lang="en-US" altLang="en-US" sz="2800" dirty="0" smtClean="0"/>
              <a:t>Looks a lot like a multiplier!</a:t>
            </a:r>
          </a:p>
          <a:p>
            <a:pPr lvl="1" eaLnBrk="1" hangingPunct="1"/>
            <a:r>
              <a:rPr lang="en-US" altLang="en-US" sz="2400" dirty="0" smtClean="0"/>
              <a:t>Same hardware can be used for both</a:t>
            </a:r>
            <a:endParaRPr lang="en-AU" altLang="en-US" sz="2400" dirty="0" smtClean="0"/>
          </a:p>
        </p:txBody>
      </p:sp>
      <p:pic>
        <p:nvPicPr>
          <p:cNvPr id="6" name="Picture 7" descr="f03-0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20" y="-1"/>
            <a:ext cx="256398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789"/>
    </mc:Choice>
    <mc:Fallback xmlns="">
      <p:transition spd="slow" advTm="41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30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2867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25B4A1-582A-4C2D-B32D-7F5055158896}" type="slidenum">
              <a:rPr lang="en-US" altLang="en-US">
                <a:solidFill>
                  <a:srgbClr val="10253F"/>
                </a:solidFill>
              </a:rPr>
              <a:pPr/>
              <a:t>2</a:t>
            </a:fld>
            <a:endParaRPr lang="en-US" altLang="en-US">
              <a:solidFill>
                <a:srgbClr val="10253F"/>
              </a:solidFill>
            </a:endParaRPr>
          </a:p>
        </p:txBody>
      </p:sp>
      <p:pic>
        <p:nvPicPr>
          <p:cNvPr id="28676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75" y="6673850"/>
            <a:ext cx="231775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6"/>
          <p:cNvSpPr txBox="1">
            <a:spLocks noChangeArrowheads="1"/>
          </p:cNvSpPr>
          <p:nvPr/>
        </p:nvSpPr>
        <p:spPr bwMode="auto">
          <a:xfrm>
            <a:off x="2482850" y="6435725"/>
            <a:ext cx="4178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Calibri" pitchFamily="34" charset="0"/>
              </a:rPr>
              <a:t>Computer Architecture, Spring 2020, AUT, Tehran, Iran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2014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Chapter 3: Arithmetic for Computers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9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3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71"/>
    </mc:Choice>
    <mc:Fallback xmlns="">
      <p:transition spd="slow" advTm="21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82418CE-DBC9-47EE-BFD7-1FB6B7A88709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Operations on integers</a:t>
            </a:r>
          </a:p>
          <a:p>
            <a:pPr lvl="1" eaLnBrk="1" hangingPunct="1"/>
            <a:r>
              <a:rPr lang="en-AU" altLang="en-US" smtClean="0"/>
              <a:t>Addition and subtraction</a:t>
            </a:r>
          </a:p>
          <a:p>
            <a:pPr lvl="1" eaLnBrk="1" hangingPunct="1"/>
            <a:r>
              <a:rPr lang="en-AU" altLang="en-US" smtClean="0"/>
              <a:t>Multiplication and division</a:t>
            </a:r>
          </a:p>
          <a:p>
            <a:pPr lvl="1" eaLnBrk="1" hangingPunct="1"/>
            <a:r>
              <a:rPr lang="en-AU" altLang="en-US" smtClean="0"/>
              <a:t>Dealing with overflow</a:t>
            </a:r>
          </a:p>
          <a:p>
            <a:pPr eaLnBrk="1" hangingPunct="1"/>
            <a:r>
              <a:rPr lang="en-AU" altLang="en-US" smtClean="0"/>
              <a:t>Floating-point real numbers</a:t>
            </a:r>
          </a:p>
          <a:p>
            <a:pPr lvl="1" eaLnBrk="1" hangingPunct="1"/>
            <a:r>
              <a:rPr lang="en-AU" altLang="en-US" smtClean="0"/>
              <a:t>Representation and operations </a:t>
            </a:r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§3.1 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28"/>
    </mc:Choice>
    <mc:Fallback xmlns="">
      <p:transition spd="slow" advTm="87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1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1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1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9DE60E4B-68D7-4480-A217-0922E7F561DC}" type="slidenum">
              <a:rPr lang="en-AU" altLang="en-US"/>
              <a:pPr/>
              <a:t>5</a:t>
            </a:fld>
            <a:endParaRPr lang="en-AU" altLang="en-US"/>
          </a:p>
        </p:txBody>
      </p:sp>
      <p:pic>
        <p:nvPicPr>
          <p:cNvPr id="31747" name="Picture 9" descr="f03-01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693896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Integer Addition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74687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Example: 7 + 6</a:t>
            </a:r>
            <a:endParaRPr lang="en-AU" altLang="en-US" smtClean="0"/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 rot="5400000">
            <a:off x="7369969" y="1407319"/>
            <a:ext cx="3181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§3.2 Addition and Subtraction</a:t>
            </a:r>
          </a:p>
        </p:txBody>
      </p:sp>
      <p:sp>
        <p:nvSpPr>
          <p:cNvPr id="240647" name="Rectangle 7"/>
          <p:cNvSpPr>
            <a:spLocks noChangeArrowheads="1"/>
          </p:cNvSpPr>
          <p:nvPr/>
        </p:nvSpPr>
        <p:spPr bwMode="auto">
          <a:xfrm>
            <a:off x="684213" y="3644900"/>
            <a:ext cx="7772400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/>
              <a:t>Overflow if result out of range</a:t>
            </a:r>
          </a:p>
          <a:p>
            <a:pPr lvl="1" eaLnBrk="1" hangingPunct="1"/>
            <a:r>
              <a:rPr lang="en-US" altLang="en-US" sz="2400"/>
              <a:t>Adding +ve and –ve operands, no overflow</a:t>
            </a:r>
          </a:p>
          <a:p>
            <a:pPr lvl="1" eaLnBrk="1" hangingPunct="1"/>
            <a:r>
              <a:rPr lang="en-US" altLang="en-US" sz="2400"/>
              <a:t>Adding two +ve operands</a:t>
            </a:r>
          </a:p>
          <a:p>
            <a:pPr lvl="2" eaLnBrk="1" hangingPunct="1"/>
            <a:r>
              <a:rPr lang="en-US" altLang="en-US" sz="2000"/>
              <a:t>Overflow if result sign is 1</a:t>
            </a:r>
          </a:p>
          <a:p>
            <a:pPr lvl="1" eaLnBrk="1" hangingPunct="1"/>
            <a:r>
              <a:rPr lang="en-US" altLang="en-US" sz="2400"/>
              <a:t>Adding two –ve operands</a:t>
            </a:r>
          </a:p>
          <a:p>
            <a:pPr lvl="2" eaLnBrk="1" hangingPunct="1"/>
            <a:r>
              <a:rPr lang="en-US" altLang="en-US" sz="2000"/>
              <a:t>Overflow if result sign is 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404"/>
    </mc:Choice>
    <mc:Fallback xmlns="">
      <p:transition spd="slow" advTm="46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0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0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0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0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0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3CD50D27-7A9D-4A53-A2AA-A171D53B8D17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Integer Subtraction</a:t>
            </a:r>
            <a:endParaRPr lang="en-AU" altLang="en-US" smtClean="0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Add negation of second operand</a:t>
            </a:r>
          </a:p>
          <a:p>
            <a:pPr eaLnBrk="1" hangingPunct="1"/>
            <a:r>
              <a:rPr lang="en-US" altLang="en-US" sz="2800" smtClean="0"/>
              <a:t>Example: 7 – 6 = 7 + (–6)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400" smtClean="0"/>
              <a:t>	+7:	0000 0000 … 0000 0111</a:t>
            </a:r>
            <a:br>
              <a:rPr lang="en-US" altLang="en-US" sz="2400" smtClean="0"/>
            </a:br>
            <a:r>
              <a:rPr lang="en-US" altLang="en-US" sz="2400" u="sng" smtClean="0"/>
              <a:t>–6:	1111 1111 … 1111 1010</a:t>
            </a: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>+1:	0000 0000 … 0000 0001</a:t>
            </a:r>
          </a:p>
          <a:p>
            <a:pPr eaLnBrk="1" hangingPunct="1"/>
            <a:r>
              <a:rPr lang="en-US" altLang="en-US" sz="2800" smtClean="0"/>
              <a:t>Overflow if result out of range</a:t>
            </a:r>
          </a:p>
          <a:p>
            <a:pPr lvl="1" eaLnBrk="1" hangingPunct="1"/>
            <a:r>
              <a:rPr lang="en-US" altLang="en-US" sz="2400" smtClean="0"/>
              <a:t>Subtracting two +ve or two –ve operands, no overflow</a:t>
            </a:r>
          </a:p>
          <a:p>
            <a:pPr lvl="1" eaLnBrk="1" hangingPunct="1"/>
            <a:r>
              <a:rPr lang="en-US" altLang="en-US" sz="2400" smtClean="0"/>
              <a:t>Subtracting +ve from –ve operand</a:t>
            </a:r>
          </a:p>
          <a:p>
            <a:pPr lvl="2" eaLnBrk="1" hangingPunct="1"/>
            <a:r>
              <a:rPr lang="en-US" altLang="en-US" sz="2000" smtClean="0"/>
              <a:t>Overflow if result sign is 0</a:t>
            </a:r>
          </a:p>
          <a:p>
            <a:pPr lvl="1" eaLnBrk="1" hangingPunct="1"/>
            <a:r>
              <a:rPr lang="en-US" altLang="en-US" sz="2400" smtClean="0"/>
              <a:t>Subtracting –ve from +ve operand</a:t>
            </a:r>
          </a:p>
          <a:p>
            <a:pPr lvl="2" eaLnBrk="1" hangingPunct="1"/>
            <a:r>
              <a:rPr lang="en-US" altLang="en-US" sz="2000" smtClean="0"/>
              <a:t>Overflow if result sign is 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24"/>
    </mc:Choice>
    <mc:Fallback xmlns="">
      <p:transition spd="slow" advTm="144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9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9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9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9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9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9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E01AE766-35B6-474B-8F5F-A0562A745C23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Multiplication</a:t>
            </a:r>
            <a:endParaRPr lang="en-AU" alt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66762"/>
          </a:xfrm>
        </p:spPr>
        <p:txBody>
          <a:bodyPr/>
          <a:lstStyle/>
          <a:p>
            <a:pPr eaLnBrk="1" hangingPunct="1"/>
            <a:r>
              <a:rPr lang="en-US" altLang="en-US" smtClean="0"/>
              <a:t>Start with long-multiplication approach</a:t>
            </a:r>
            <a:endParaRPr lang="en-AU" altLang="en-US" smtClean="0"/>
          </a:p>
        </p:txBody>
      </p:sp>
      <p:grpSp>
        <p:nvGrpSpPr>
          <p:cNvPr id="35845" name="Group 4"/>
          <p:cNvGrpSpPr>
            <a:grpSpLocks/>
          </p:cNvGrpSpPr>
          <p:nvPr/>
        </p:nvGrpSpPr>
        <p:grpSpPr bwMode="auto">
          <a:xfrm>
            <a:off x="1808163" y="2349500"/>
            <a:ext cx="1250950" cy="2225675"/>
            <a:chOff x="703" y="1616"/>
            <a:chExt cx="788" cy="1402"/>
          </a:xfrm>
        </p:grpSpPr>
        <p:sp>
          <p:nvSpPr>
            <p:cNvPr id="35852" name="Text Box 5"/>
            <p:cNvSpPr txBox="1">
              <a:spLocks noChangeArrowheads="1"/>
            </p:cNvSpPr>
            <p:nvPr/>
          </p:nvSpPr>
          <p:spPr bwMode="auto">
            <a:xfrm>
              <a:off x="703" y="1616"/>
              <a:ext cx="788" cy="1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altLang="en-US" sz="2000">
                  <a:latin typeface="Lucida Console" pitchFamily="49" charset="0"/>
                </a:rPr>
                <a:t>×  1001</a:t>
              </a:r>
            </a:p>
            <a:p>
              <a:r>
                <a:rPr lang="en-US" alt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altLang="en-US" sz="2000">
                  <a:latin typeface="Lucida Console" pitchFamily="49" charset="0"/>
                </a:rPr>
                <a:t>  0000 </a:t>
              </a:r>
            </a:p>
            <a:p>
              <a:r>
                <a:rPr lang="en-US" altLang="en-US" sz="2000">
                  <a:latin typeface="Lucida Console" pitchFamily="49" charset="0"/>
                </a:rPr>
                <a:t> 0000  </a:t>
              </a:r>
            </a:p>
            <a:p>
              <a:r>
                <a:rPr lang="en-US" altLang="en-US" sz="2000">
                  <a:latin typeface="Lucida Console" pitchFamily="49" charset="0"/>
                </a:rPr>
                <a:t>1000   </a:t>
              </a:r>
            </a:p>
            <a:p>
              <a:r>
                <a:rPr lang="en-US" altLang="en-US" sz="2000">
                  <a:latin typeface="Lucida Console" pitchFamily="49" charset="0"/>
                </a:rPr>
                <a:t>1001000</a:t>
              </a:r>
              <a:endParaRPr lang="en-AU" altLang="en-US" sz="2000">
                <a:latin typeface="Lucida Console" pitchFamily="49" charset="0"/>
              </a:endParaRPr>
            </a:p>
          </p:txBody>
        </p:sp>
        <p:sp>
          <p:nvSpPr>
            <p:cNvPr id="35853" name="Line 6"/>
            <p:cNvSpPr>
              <a:spLocks noChangeShapeType="1"/>
            </p:cNvSpPr>
            <p:nvPr/>
          </p:nvSpPr>
          <p:spPr bwMode="auto">
            <a:xfrm flipH="1">
              <a:off x="703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7"/>
            <p:cNvSpPr>
              <a:spLocks noChangeShapeType="1"/>
            </p:cNvSpPr>
            <p:nvPr/>
          </p:nvSpPr>
          <p:spPr bwMode="auto">
            <a:xfrm flipH="1">
              <a:off x="703" y="2795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Text Box 9"/>
          <p:cNvSpPr txBox="1">
            <a:spLocks noChangeArrowheads="1"/>
          </p:cNvSpPr>
          <p:nvPr/>
        </p:nvSpPr>
        <p:spPr bwMode="auto">
          <a:xfrm>
            <a:off x="682625" y="4803775"/>
            <a:ext cx="23050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Length of product is the sum of operand lengths</a:t>
            </a:r>
            <a:endParaRPr lang="en-AU" altLang="en-US"/>
          </a:p>
        </p:txBody>
      </p:sp>
      <p:sp>
        <p:nvSpPr>
          <p:cNvPr id="35847" name="AutoShape 10"/>
          <p:cNvSpPr>
            <a:spLocks/>
          </p:cNvSpPr>
          <p:nvPr/>
        </p:nvSpPr>
        <p:spPr bwMode="auto">
          <a:xfrm>
            <a:off x="179388" y="2090738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21634"/>
              <a:gd name="adj4" fmla="val 144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multiplicand</a:t>
            </a:r>
            <a:endParaRPr lang="en-AU" altLang="en-US" sz="1600"/>
          </a:p>
        </p:txBody>
      </p:sp>
      <p:sp>
        <p:nvSpPr>
          <p:cNvPr id="35848" name="AutoShape 11"/>
          <p:cNvSpPr>
            <a:spLocks/>
          </p:cNvSpPr>
          <p:nvPr/>
        </p:nvSpPr>
        <p:spPr bwMode="auto">
          <a:xfrm>
            <a:off x="179388" y="2565400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69231"/>
              <a:gd name="adj4" fmla="val 146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multiplier</a:t>
            </a:r>
            <a:endParaRPr lang="en-AU" altLang="en-US" sz="1600"/>
          </a:p>
        </p:txBody>
      </p:sp>
      <p:sp>
        <p:nvSpPr>
          <p:cNvPr id="35849" name="AutoShape 12"/>
          <p:cNvSpPr>
            <a:spLocks/>
          </p:cNvSpPr>
          <p:nvPr/>
        </p:nvSpPr>
        <p:spPr bwMode="auto">
          <a:xfrm>
            <a:off x="179388" y="4149725"/>
            <a:ext cx="1150937" cy="358775"/>
          </a:xfrm>
          <a:prstGeom prst="borderCallout1">
            <a:avLst>
              <a:gd name="adj1" fmla="val 31856"/>
              <a:gd name="adj2" fmla="val 106620"/>
              <a:gd name="adj3" fmla="val 58407"/>
              <a:gd name="adj4" fmla="val 144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/>
              <a:t>product</a:t>
            </a:r>
            <a:endParaRPr lang="en-AU" altLang="en-US" sz="1600"/>
          </a:p>
        </p:txBody>
      </p:sp>
      <p:sp>
        <p:nvSpPr>
          <p:cNvPr id="35850" name="Text Box 14"/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§3.3 Multiplication</a:t>
            </a:r>
          </a:p>
        </p:txBody>
      </p:sp>
      <p:pic>
        <p:nvPicPr>
          <p:cNvPr id="265231" name="Picture 15" descr="f03-04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133600"/>
            <a:ext cx="5326063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35"/>
    </mc:Choice>
    <mc:Fallback xmlns="">
      <p:transition spd="slow" advTm="39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A14BB030-8A9B-4C3C-A706-D0DA638CD06D}" type="slidenum">
              <a:rPr lang="en-AU" altLang="en-US"/>
              <a:pPr/>
              <a:t>8</a:t>
            </a:fld>
            <a:endParaRPr lang="en-AU" altLang="en-US"/>
          </a:p>
        </p:txBody>
      </p:sp>
      <p:pic>
        <p:nvPicPr>
          <p:cNvPr id="36867" name="Picture 9" descr="f03-05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39838"/>
            <a:ext cx="3530600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Multiplication Hardware</a:t>
            </a:r>
            <a:endParaRPr lang="en-AU" altLang="en-US" smtClean="0"/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>
            <a:off x="6156325" y="5589588"/>
            <a:ext cx="1439863" cy="330200"/>
          </a:xfrm>
          <a:prstGeom prst="borderCallout1">
            <a:avLst>
              <a:gd name="adj1" fmla="val 34616"/>
              <a:gd name="adj2" fmla="val -5292"/>
              <a:gd name="adj3" fmla="val -167787"/>
              <a:gd name="adj4" fmla="val -40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>
                <a:latin typeface="Tahoma" pitchFamily="34" charset="0"/>
              </a:rPr>
              <a:t>Initially 0</a:t>
            </a:r>
            <a:endParaRPr lang="en-AU" altLang="en-US" sz="1600">
              <a:latin typeface="Tahoma" pitchFamily="34" charset="0"/>
            </a:endParaRPr>
          </a:p>
        </p:txBody>
      </p:sp>
      <p:pic>
        <p:nvPicPr>
          <p:cNvPr id="36870" name="Picture 8" descr="f03-04-P37449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3" y="2133600"/>
            <a:ext cx="516255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68463" y="1714500"/>
            <a:ext cx="784225" cy="792163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2565400"/>
            <a:ext cx="2060575" cy="647700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30288" y="3609975"/>
            <a:ext cx="2060575" cy="40322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27113" y="4105275"/>
            <a:ext cx="2060575" cy="404813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76375" y="4686300"/>
            <a:ext cx="1150938" cy="758825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841"/>
    </mc:Choice>
    <mc:Fallback xmlns="">
      <p:transition spd="slow" advTm="4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526C5411-8F73-4FE7-93FD-C49A1ACBC8E9}" type="slidenum">
              <a:rPr lang="en-AU" altLang="en-US"/>
              <a:pPr/>
              <a:t>9</a:t>
            </a:fld>
            <a:endParaRPr lang="en-AU" altLang="en-US"/>
          </a:p>
        </p:txBody>
      </p:sp>
      <p:pic>
        <p:nvPicPr>
          <p:cNvPr id="37891" name="Picture 9" descr="f03-06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89138"/>
            <a:ext cx="53403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Optimized Multiplier</a:t>
            </a:r>
            <a:endParaRPr lang="en-AU" altLang="en-US" smtClean="0"/>
          </a:p>
        </p:txBody>
      </p:sp>
      <p:sp>
        <p:nvSpPr>
          <p:cNvPr id="3789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smtClean="0"/>
              <a:t>Perform steps in parallel: add/shift</a:t>
            </a: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684213" y="5013325"/>
            <a:ext cx="8270875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One cycle per partial-product addition</a:t>
            </a:r>
          </a:p>
          <a:p>
            <a:pPr lvl="1" eaLnBrk="1" hangingPunct="1"/>
            <a:r>
              <a:rPr lang="en-US" altLang="en-US"/>
              <a:t>That’s ok, if frequency of multiplications is low</a:t>
            </a:r>
            <a:endParaRPr lang="en-AU" altLang="en-US"/>
          </a:p>
        </p:txBody>
      </p:sp>
      <p:pic>
        <p:nvPicPr>
          <p:cNvPr id="37895" name="Picture 8" descr="f03-04-P37449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700213"/>
            <a:ext cx="264636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275"/>
    </mc:Choice>
    <mc:Fallback xmlns="">
      <p:transition spd="slow" advTm="69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93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23.1|8.9|11.7|2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163.6|53.9|47.4|47|7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9|3.7|28|16.2|16|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72.3|10.7|42.2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8.2|93.9|25.2|2.5|23.1|13.7|3.1|12.6|27.3|37.9|61.1|1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3|7.7|97.2|1.1|3.1|46|16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7516</TotalTime>
  <Words>529</Words>
  <Application>Microsoft Office PowerPoint</Application>
  <PresentationFormat>On-screen Show (4:3)</PresentationFormat>
  <Paragraphs>157</Paragraphs>
  <Slides>13</Slides>
  <Notes>11</Notes>
  <HiddenSlides>0</HiddenSlides>
  <MMClips>13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cod4e</vt:lpstr>
      <vt:lpstr>Aspect</vt:lpstr>
      <vt:lpstr>1_Office Theme</vt:lpstr>
      <vt:lpstr>Computer Architecture  Spring 2020</vt:lpstr>
      <vt:lpstr>Copyright Notice</vt:lpstr>
      <vt:lpstr>Chapter 3</vt:lpstr>
      <vt:lpstr>Arithmetic for Computers</vt:lpstr>
      <vt:lpstr>Integer Addition</vt:lpstr>
      <vt:lpstr>Integer Subtraction</vt:lpstr>
      <vt:lpstr>Multiplication</vt:lpstr>
      <vt:lpstr>Multiplication Hardware</vt:lpstr>
      <vt:lpstr>Optimized Multiplier</vt:lpstr>
      <vt:lpstr>Faster Multiplier</vt:lpstr>
      <vt:lpstr>Division</vt:lpstr>
      <vt:lpstr>Division Hardware</vt:lpstr>
      <vt:lpstr>Optimized Divider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hamed</cp:lastModifiedBy>
  <cp:revision>43</cp:revision>
  <dcterms:created xsi:type="dcterms:W3CDTF">2008-07-28T10:20:18Z</dcterms:created>
  <dcterms:modified xsi:type="dcterms:W3CDTF">2020-05-25T11:25:07Z</dcterms:modified>
</cp:coreProperties>
</file>